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anose="020F0502020204030204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46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42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Launching High-Fidelity Wireless Headphones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72007"/>
            <a:ext cx="2111931" cy="426244"/>
          </a:xfrm>
          <a:prstGeom prst="roundRect">
            <a:avLst>
              <a:gd name="adj" fmla="val 17880"/>
            </a:avLst>
          </a:prstGeom>
          <a:solidFill>
            <a:srgbClr val="1E0C41"/>
          </a:solidFill>
          <a:ln/>
        </p:spPr>
      </p:sp>
      <p:sp>
        <p:nvSpPr>
          <p:cNvPr id="5" name="Text 2"/>
          <p:cNvSpPr/>
          <p:nvPr/>
        </p:nvSpPr>
        <p:spPr>
          <a:xfrm>
            <a:off x="929878" y="3739991"/>
            <a:ext cx="18397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STRATEGIC INITIATIVE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43534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Launching high-fidelity wireless headphones to capture premium market share.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343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Beats by Dr. Dre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Executive Strategy Presentation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524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Prepared by Derek | February 09, 2026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14256"/>
            <a:ext cx="2283023" cy="317778"/>
          </a:xfrm>
          <a:prstGeom prst="roundRect">
            <a:avLst>
              <a:gd name="adj" fmla="val 19187"/>
            </a:avLst>
          </a:prstGeom>
          <a:solidFill>
            <a:srgbClr val="1E0C41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613" y="800576"/>
            <a:ext cx="145137" cy="1451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0259" y="768668"/>
            <a:ext cx="184773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STRATEGIC PATH FORWARD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793790" y="1090017"/>
            <a:ext cx="431732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&amp; Launch Imperatives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793790" y="1647825"/>
            <a:ext cx="13042821" cy="1065014"/>
          </a:xfrm>
          <a:prstGeom prst="roundRect">
            <a:avLst>
              <a:gd name="adj" fmla="val 7156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41" y="1868448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40180" y="1838325"/>
            <a:ext cx="12214979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key deduction from the "Distribution of Star Ratings by Brand" chart is that Apple AirPods show tight distribution around 5 stars.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4459029"/>
            <a:ext cx="13042821" cy="22860"/>
          </a:xfrm>
          <a:prstGeom prst="roundRect">
            <a:avLst>
              <a:gd name="adj" fmla="val 333395"/>
            </a:avLst>
          </a:prstGeom>
          <a:solidFill>
            <a:srgbClr val="4A2C85"/>
          </a:solidFill>
          <a:ln/>
        </p:spPr>
      </p:sp>
      <p:sp>
        <p:nvSpPr>
          <p:cNvPr id="10" name="Shape 6"/>
          <p:cNvSpPr/>
          <p:nvPr/>
        </p:nvSpPr>
        <p:spPr>
          <a:xfrm>
            <a:off x="3336369" y="3914735"/>
            <a:ext cx="22860" cy="544354"/>
          </a:xfrm>
          <a:prstGeom prst="roundRect">
            <a:avLst>
              <a:gd name="adj" fmla="val 333395"/>
            </a:avLst>
          </a:prstGeom>
          <a:solidFill>
            <a:srgbClr val="4A2C85"/>
          </a:solidFill>
          <a:ln/>
        </p:spPr>
      </p:sp>
      <p:sp>
        <p:nvSpPr>
          <p:cNvPr id="11" name="Shape 7"/>
          <p:cNvSpPr/>
          <p:nvPr/>
        </p:nvSpPr>
        <p:spPr>
          <a:xfrm>
            <a:off x="3143726" y="4254897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3211711" y="42888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2152293" y="2876074"/>
            <a:ext cx="239125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Foundation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75241" y="3246596"/>
            <a:ext cx="4745355" cy="783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sound tuning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Built for reliability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 connectivity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5981224" y="4458970"/>
            <a:ext cx="22860" cy="544354"/>
          </a:xfrm>
          <a:prstGeom prst="roundRect">
            <a:avLst>
              <a:gd name="adj" fmla="val 333395"/>
            </a:avLst>
          </a:prstGeom>
          <a:solidFill>
            <a:srgbClr val="4A2C85"/>
          </a:solidFill>
          <a:ln/>
        </p:spPr>
      </p:sp>
      <p:sp>
        <p:nvSpPr>
          <p:cNvPr id="16" name="Shape 12"/>
          <p:cNvSpPr/>
          <p:nvPr/>
        </p:nvSpPr>
        <p:spPr>
          <a:xfrm>
            <a:off x="5788581" y="4254897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856565" y="42888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8" name="Text 14"/>
          <p:cNvSpPr/>
          <p:nvPr/>
        </p:nvSpPr>
        <p:spPr>
          <a:xfrm>
            <a:off x="4858583" y="518483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 Strategy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3620095" y="5555357"/>
            <a:ext cx="4745355" cy="783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Credibility-led storytelling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Retail demo validation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Targeted influencer engagement</a:t>
            </a:r>
            <a:endParaRPr lang="en-US" sz="1400" dirty="0"/>
          </a:p>
        </p:txBody>
      </p:sp>
      <p:sp>
        <p:nvSpPr>
          <p:cNvPr id="20" name="Shape 16"/>
          <p:cNvSpPr/>
          <p:nvPr/>
        </p:nvSpPr>
        <p:spPr>
          <a:xfrm>
            <a:off x="8626078" y="3914735"/>
            <a:ext cx="22860" cy="544354"/>
          </a:xfrm>
          <a:prstGeom prst="roundRect">
            <a:avLst>
              <a:gd name="adj" fmla="val 333395"/>
            </a:avLst>
          </a:prstGeom>
          <a:solidFill>
            <a:srgbClr val="4A2C85"/>
          </a:solidFill>
          <a:ln/>
        </p:spPr>
      </p:sp>
      <p:sp>
        <p:nvSpPr>
          <p:cNvPr id="21" name="Shape 17"/>
          <p:cNvSpPr/>
          <p:nvPr/>
        </p:nvSpPr>
        <p:spPr>
          <a:xfrm>
            <a:off x="8433435" y="4254897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8501420" y="42888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23" name="Text 19"/>
          <p:cNvSpPr/>
          <p:nvPr/>
        </p:nvSpPr>
        <p:spPr>
          <a:xfrm>
            <a:off x="7503438" y="287607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Execution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6264950" y="3246596"/>
            <a:ext cx="4745355" cy="783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Controlled distribution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channel focus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Proactive review management</a:t>
            </a:r>
            <a:endParaRPr lang="en-US" sz="1400" dirty="0"/>
          </a:p>
        </p:txBody>
      </p:sp>
      <p:sp>
        <p:nvSpPr>
          <p:cNvPr id="25" name="Shape 21"/>
          <p:cNvSpPr/>
          <p:nvPr/>
        </p:nvSpPr>
        <p:spPr>
          <a:xfrm>
            <a:off x="11270933" y="4458970"/>
            <a:ext cx="22860" cy="544354"/>
          </a:xfrm>
          <a:prstGeom prst="roundRect">
            <a:avLst>
              <a:gd name="adj" fmla="val 333395"/>
            </a:avLst>
          </a:prstGeom>
          <a:solidFill>
            <a:srgbClr val="4A2C85"/>
          </a:solidFill>
          <a:ln/>
        </p:spPr>
      </p:sp>
      <p:sp>
        <p:nvSpPr>
          <p:cNvPr id="26" name="Shape 22"/>
          <p:cNvSpPr/>
          <p:nvPr/>
        </p:nvSpPr>
        <p:spPr>
          <a:xfrm>
            <a:off x="11078289" y="4254897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11146274" y="42888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00" dirty="0"/>
          </a:p>
        </p:txBody>
      </p:sp>
      <p:sp>
        <p:nvSpPr>
          <p:cNvPr id="28" name="Text 24"/>
          <p:cNvSpPr/>
          <p:nvPr/>
        </p:nvSpPr>
        <p:spPr>
          <a:xfrm>
            <a:off x="9724073" y="5184834"/>
            <a:ext cx="311669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Post-Launch Optimization</a:t>
            </a:r>
            <a:endParaRPr lang="en-US" sz="1750" dirty="0"/>
          </a:p>
        </p:txBody>
      </p:sp>
      <p:sp>
        <p:nvSpPr>
          <p:cNvPr id="29" name="Text 25"/>
          <p:cNvSpPr/>
          <p:nvPr/>
        </p:nvSpPr>
        <p:spPr>
          <a:xfrm>
            <a:off x="8909804" y="5555357"/>
            <a:ext cx="4745355" cy="783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Gather user feedback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iterative improvements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Monitor market response</a:t>
            </a:r>
            <a:endParaRPr lang="en-US" sz="1400" dirty="0"/>
          </a:p>
        </p:txBody>
      </p:sp>
      <p:sp>
        <p:nvSpPr>
          <p:cNvPr id="30" name="Shape 26"/>
          <p:cNvSpPr/>
          <p:nvPr/>
        </p:nvSpPr>
        <p:spPr>
          <a:xfrm>
            <a:off x="793790" y="6295948"/>
            <a:ext cx="13042821" cy="30242"/>
          </a:xfrm>
          <a:prstGeom prst="rect">
            <a:avLst/>
          </a:prstGeom>
          <a:solidFill>
            <a:srgbClr val="DCD7E5">
              <a:alpha val="50000"/>
            </a:srgbClr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9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Executive 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38475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 the strategic case for launching a </a:t>
            </a:r>
            <a:r>
              <a:rPr lang="en-US" sz="2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high-fidelity wireless headphones.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4200644"/>
            <a:ext cx="2367558" cy="2039422"/>
          </a:xfrm>
          <a:prstGeom prst="roundRect">
            <a:avLst>
              <a:gd name="adj" fmla="val 4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435078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Viability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5279827"/>
            <a:ext cx="1898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Size, durability, attractiveness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874562" y="4200644"/>
            <a:ext cx="2367558" cy="2039422"/>
          </a:xfrm>
          <a:prstGeom prst="roundRect">
            <a:avLst>
              <a:gd name="adj" fmla="val 4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108996" y="4435078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Positioning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108996" y="5279827"/>
            <a:ext cx="1898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Differentiation strategy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1468933" y="4200644"/>
            <a:ext cx="2367558" cy="2039422"/>
          </a:xfrm>
          <a:prstGeom prst="roundRect">
            <a:avLst>
              <a:gd name="adj" fmla="val 4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703368" y="4435078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 Conditions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703368" y="5279827"/>
            <a:ext cx="1898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Requirements for market entry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9743"/>
            <a:ext cx="55148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Recommendation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73649"/>
            <a:ext cx="6999208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solidify its position as an undisputed leader in the high-end audio market, Beats should launch a premium high-fidelity wireless headphone, driven by innovation and brand elevation.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793790" y="2889290"/>
            <a:ext cx="3444002" cy="1829753"/>
          </a:xfrm>
          <a:prstGeom prst="roundRect">
            <a:avLst>
              <a:gd name="adj" fmla="val 36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3055620"/>
            <a:ext cx="476250" cy="47625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089" y="3186589"/>
            <a:ext cx="214313" cy="214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0120" y="3642955"/>
            <a:ext cx="311134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Capture High-Growth Market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960120" y="4012883"/>
            <a:ext cx="311134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Tap into the rapidly expanding premium audio segment.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4348877" y="2889290"/>
            <a:ext cx="3444121" cy="1829753"/>
          </a:xfrm>
          <a:prstGeom prst="roundRect">
            <a:avLst>
              <a:gd name="adj" fmla="val 36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207" y="3055620"/>
            <a:ext cx="476250" cy="47625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6176" y="3186589"/>
            <a:ext cx="214313" cy="2143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515207" y="3642955"/>
            <a:ext cx="311146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Elevate Brand Perception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4515207" y="4012883"/>
            <a:ext cx="311146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Shift from lifestyle to audiophile-grade quality.</a:t>
            </a:r>
            <a:endParaRPr lang="en-US" sz="1550" dirty="0"/>
          </a:p>
        </p:txBody>
      </p:sp>
      <p:sp>
        <p:nvSpPr>
          <p:cNvPr id="14" name="Shape 8"/>
          <p:cNvSpPr/>
          <p:nvPr/>
        </p:nvSpPr>
        <p:spPr>
          <a:xfrm>
            <a:off x="793790" y="4830128"/>
            <a:ext cx="6999208" cy="1559838"/>
          </a:xfrm>
          <a:prstGeom prst="roundRect">
            <a:avLst>
              <a:gd name="adj" fmla="val 427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" y="4996458"/>
            <a:ext cx="476250" cy="476250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089" y="5127427"/>
            <a:ext cx="214313" cy="21431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60120" y="5583793"/>
            <a:ext cx="666654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Drive Innovation &amp; Value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960120" y="5953720"/>
            <a:ext cx="666654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Introduce cutting-edge features and superior sound engineering.</a:t>
            </a:r>
            <a:endParaRPr lang="en-US" sz="1550" dirty="0"/>
          </a:p>
        </p:txBody>
      </p:sp>
      <p:sp>
        <p:nvSpPr>
          <p:cNvPr id="19" name="Shape 11"/>
          <p:cNvSpPr/>
          <p:nvPr/>
        </p:nvSpPr>
        <p:spPr>
          <a:xfrm>
            <a:off x="8073509" y="1462564"/>
            <a:ext cx="5884902" cy="5052417"/>
          </a:xfrm>
          <a:prstGeom prst="roundRect">
            <a:avLst>
              <a:gd name="adj" fmla="val 2263"/>
            </a:avLst>
          </a:prstGeom>
          <a:solidFill>
            <a:srgbClr val="0D0A2C">
              <a:alpha val="95000"/>
            </a:srgbClr>
          </a:solidFill>
          <a:ln/>
        </p:spPr>
      </p:sp>
      <p:sp>
        <p:nvSpPr>
          <p:cNvPr id="20" name="Text 12"/>
          <p:cNvSpPr/>
          <p:nvPr/>
        </p:nvSpPr>
        <p:spPr>
          <a:xfrm>
            <a:off x="8232219" y="1573649"/>
            <a:ext cx="24748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Business Impact</a:t>
            </a:r>
            <a:endParaRPr lang="en-US" sz="1850" dirty="0"/>
          </a:p>
        </p:txBody>
      </p:sp>
      <p:sp>
        <p:nvSpPr>
          <p:cNvPr id="21" name="Shape 13"/>
          <p:cNvSpPr/>
          <p:nvPr/>
        </p:nvSpPr>
        <p:spPr>
          <a:xfrm>
            <a:off x="8232219" y="1996321"/>
            <a:ext cx="5567482" cy="1002983"/>
          </a:xfrm>
          <a:prstGeom prst="roundRect">
            <a:avLst>
              <a:gd name="adj" fmla="val 10940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9359" y="1996321"/>
            <a:ext cx="91440" cy="1002983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8482370" y="2177891"/>
            <a:ext cx="51357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Significant Revenue Opportunity</a:t>
            </a:r>
            <a:endParaRPr lang="en-US" sz="1550" dirty="0"/>
          </a:p>
        </p:txBody>
      </p:sp>
      <p:sp>
        <p:nvSpPr>
          <p:cNvPr id="24" name="Text 15"/>
          <p:cNvSpPr/>
          <p:nvPr/>
        </p:nvSpPr>
        <p:spPr>
          <a:xfrm>
            <a:off x="8482370" y="2547818"/>
            <a:ext cx="51357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Projected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$500M+ new revenue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 the premium segment.</a:t>
            </a:r>
            <a:endParaRPr lang="en-US" sz="1550" dirty="0"/>
          </a:p>
        </p:txBody>
      </p:sp>
      <p:sp>
        <p:nvSpPr>
          <p:cNvPr id="25" name="Shape 16"/>
          <p:cNvSpPr/>
          <p:nvPr/>
        </p:nvSpPr>
        <p:spPr>
          <a:xfrm>
            <a:off x="8232219" y="3110389"/>
            <a:ext cx="5567482" cy="1272897"/>
          </a:xfrm>
          <a:prstGeom prst="roundRect">
            <a:avLst>
              <a:gd name="adj" fmla="val 8620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9359" y="3110389"/>
            <a:ext cx="91440" cy="1272897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8482370" y="3291959"/>
            <a:ext cx="51357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Enhanced Profit Margins</a:t>
            </a:r>
            <a:endParaRPr lang="en-US" sz="1550" dirty="0"/>
          </a:p>
        </p:txBody>
      </p:sp>
      <p:sp>
        <p:nvSpPr>
          <p:cNvPr id="28" name="Text 18"/>
          <p:cNvSpPr/>
          <p:nvPr/>
        </p:nvSpPr>
        <p:spPr>
          <a:xfrm>
            <a:off x="8482370" y="3661886"/>
            <a:ext cx="513576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Achieve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30% higher gross margins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than current product lines.</a:t>
            </a:r>
            <a:endParaRPr lang="en-US" sz="1550" dirty="0"/>
          </a:p>
        </p:txBody>
      </p:sp>
      <p:sp>
        <p:nvSpPr>
          <p:cNvPr id="29" name="Shape 19"/>
          <p:cNvSpPr/>
          <p:nvPr/>
        </p:nvSpPr>
        <p:spPr>
          <a:xfrm>
            <a:off x="8232219" y="4494371"/>
            <a:ext cx="5567482" cy="1272897"/>
          </a:xfrm>
          <a:prstGeom prst="roundRect">
            <a:avLst>
              <a:gd name="adj" fmla="val 8620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9359" y="4494371"/>
            <a:ext cx="91440" cy="1272897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8482370" y="4675942"/>
            <a:ext cx="51357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Strengthened Market Leadership</a:t>
            </a:r>
            <a:endParaRPr lang="en-US" sz="1550" dirty="0"/>
          </a:p>
        </p:txBody>
      </p:sp>
      <p:sp>
        <p:nvSpPr>
          <p:cNvPr id="32" name="Text 21"/>
          <p:cNvSpPr/>
          <p:nvPr/>
        </p:nvSpPr>
        <p:spPr>
          <a:xfrm>
            <a:off x="8482370" y="5045869"/>
            <a:ext cx="513576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top 3 position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 the global premium headphone market.</a:t>
            </a:r>
            <a:endParaRPr lang="en-US" sz="1550" dirty="0"/>
          </a:p>
        </p:txBody>
      </p:sp>
      <p:sp>
        <p:nvSpPr>
          <p:cNvPr id="33" name="Text 22"/>
          <p:cNvSpPr/>
          <p:nvPr/>
        </p:nvSpPr>
        <p:spPr>
          <a:xfrm>
            <a:off x="1031915" y="6765012"/>
            <a:ext cx="1280469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strategic investment is critical for Beats to evolve into a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sound authority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cementing its leadership and future growth in the competitive audio landscape.</a:t>
            </a:r>
            <a:endParaRPr lang="en-US" sz="1550" dirty="0"/>
          </a:p>
        </p:txBody>
      </p:sp>
      <p:sp>
        <p:nvSpPr>
          <p:cNvPr id="34" name="Shape 23"/>
          <p:cNvSpPr/>
          <p:nvPr/>
        </p:nvSpPr>
        <p:spPr>
          <a:xfrm>
            <a:off x="793790" y="6639997"/>
            <a:ext cx="22860" cy="789861"/>
          </a:xfrm>
          <a:prstGeom prst="rect">
            <a:avLst/>
          </a:prstGeom>
          <a:solidFill>
            <a:srgbClr val="481C9E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50558"/>
            <a:ext cx="6367343" cy="588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 Market Structure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6" y="1648897"/>
            <a:ext cx="8121491" cy="433423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811298" y="5367117"/>
            <a:ext cx="188238" cy="188238"/>
          </a:xfrm>
          <a:prstGeom prst="roundRect">
            <a:avLst>
              <a:gd name="adj" fmla="val 9715"/>
            </a:avLst>
          </a:prstGeom>
          <a:solidFill>
            <a:srgbClr val="481C9E"/>
          </a:solidFill>
          <a:ln/>
        </p:spPr>
      </p:sp>
      <p:sp>
        <p:nvSpPr>
          <p:cNvPr id="5" name="Text 2"/>
          <p:cNvSpPr/>
          <p:nvPr/>
        </p:nvSpPr>
        <p:spPr>
          <a:xfrm>
            <a:off x="2060496" y="5367117"/>
            <a:ext cx="1320284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$300+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4395788" y="5367117"/>
            <a:ext cx="188238" cy="188238"/>
          </a:xfrm>
          <a:prstGeom prst="roundRect">
            <a:avLst>
              <a:gd name="adj" fmla="val 9715"/>
            </a:avLst>
          </a:prstGeom>
          <a:solidFill>
            <a:srgbClr val="781C9E"/>
          </a:solidFill>
          <a:ln/>
        </p:spPr>
      </p:sp>
      <p:sp>
        <p:nvSpPr>
          <p:cNvPr id="7" name="Text 4"/>
          <p:cNvSpPr/>
          <p:nvPr/>
        </p:nvSpPr>
        <p:spPr>
          <a:xfrm>
            <a:off x="4644985" y="5367117"/>
            <a:ext cx="631150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Mid-tier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291143" y="5367117"/>
            <a:ext cx="188238" cy="188238"/>
          </a:xfrm>
          <a:prstGeom prst="roundRect">
            <a:avLst>
              <a:gd name="adj" fmla="val 9715"/>
            </a:avLst>
          </a:prstGeom>
          <a:solidFill>
            <a:srgbClr val="1C209E"/>
          </a:solidFill>
          <a:ln/>
        </p:spPr>
      </p:sp>
      <p:sp>
        <p:nvSpPr>
          <p:cNvPr id="9" name="Text 6"/>
          <p:cNvSpPr/>
          <p:nvPr/>
        </p:nvSpPr>
        <p:spPr>
          <a:xfrm>
            <a:off x="6540341" y="5367117"/>
            <a:ext cx="849392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Entry-level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9583341" y="1613773"/>
            <a:ext cx="427934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Market Dynamics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583341" y="2098953"/>
            <a:ext cx="4279344" cy="1722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segment drives disproportionate profit share despite lower volume.</a:t>
            </a: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The </a:t>
            </a:r>
            <a:r>
              <a:rPr lang="en-US" sz="1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tier ($300+)</a:t>
            </a: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represents a minority of units but a disproportionate profit share.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583341" y="3962400"/>
            <a:ext cx="4279344" cy="1929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Growing faster than entry-level segments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Hybrid work adoption accelerating demand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Travel recovery driving premium ANC needs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Rising quality expectations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9865638" y="6067561"/>
            <a:ext cx="399704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</a:t>
            </a:r>
            <a:r>
              <a:rPr lang="en-US" sz="1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profit-pool opportunity</a:t>
            </a: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not speculative trend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9583341" y="6067561"/>
            <a:ext cx="22860" cy="689134"/>
          </a:xfrm>
          <a:prstGeom prst="rect">
            <a:avLst/>
          </a:prstGeom>
          <a:solidFill>
            <a:srgbClr val="481C9E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937"/>
            <a:ext cx="9404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Drives Premium Purchases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0344"/>
            <a:ext cx="1341120" cy="13411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24952"/>
            <a:ext cx="30480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Sound Quality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14549"/>
            <a:ext cx="3048000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Clarity, balance, low distortion. The foundational expectation.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1800344"/>
            <a:ext cx="1341120" cy="13411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24952"/>
            <a:ext cx="30481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Brand Perception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014549"/>
            <a:ext cx="304811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Reputation, trust, and perceived value built over time.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1800344"/>
            <a:ext cx="1341120" cy="13411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24952"/>
            <a:ext cx="30481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014549"/>
            <a:ext cx="304811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Consistent connectivity and durable performance.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1800344"/>
            <a:ext cx="1341120" cy="13411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424952"/>
            <a:ext cx="30481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ANC Consistency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014549"/>
            <a:ext cx="3048119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Effective and comfortable noise isolation in all environments.</a:t>
            </a:r>
            <a:endParaRPr lang="en-US" sz="2200" dirty="0"/>
          </a:p>
        </p:txBody>
      </p:sp>
      <p:sp>
        <p:nvSpPr>
          <p:cNvPr id="15" name="Shape 9"/>
          <p:cNvSpPr/>
          <p:nvPr/>
        </p:nvSpPr>
        <p:spPr>
          <a:xfrm>
            <a:off x="793790" y="6083737"/>
            <a:ext cx="13042821" cy="1507927"/>
          </a:xfrm>
          <a:prstGeom prst="roundRect">
            <a:avLst>
              <a:gd name="adj" fmla="val 6318"/>
            </a:avLst>
          </a:prstGeom>
          <a:solidFill>
            <a:srgbClr val="1E0C41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6431518"/>
            <a:ext cx="354330" cy="28348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01748" y="6367224"/>
            <a:ext cx="12008048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buyers upgrade to </a:t>
            </a:r>
            <a:r>
              <a:rPr lang="en-US" sz="220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remove friction</a:t>
            </a:r>
            <a:r>
              <a:rPr lang="en-US" sz="22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not chase features. Small failures = high returns + brand erosion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935"/>
            <a:ext cx="5948958" cy="45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High-Value Customer Segments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92361" y="1273612"/>
            <a:ext cx="4284940" cy="1718667"/>
          </a:xfrm>
          <a:prstGeom prst="roundRect">
            <a:avLst>
              <a:gd name="adj" fmla="val 4256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21" y="1273612"/>
            <a:ext cx="60960" cy="17186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0482" y="1436013"/>
            <a:ext cx="391441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Hybrid Professionals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000482" y="1735812"/>
            <a:ext cx="391441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Multi-hour daily usage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00482" y="2035612"/>
            <a:ext cx="3914418" cy="582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Comfort and call quality critical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Strong willingness to pay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Highest economic value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5172670" y="1273612"/>
            <a:ext cx="4284940" cy="1718667"/>
          </a:xfrm>
          <a:prstGeom prst="roundRect">
            <a:avLst>
              <a:gd name="adj" fmla="val 4256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30" y="1273612"/>
            <a:ext cx="60960" cy="17186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80792" y="1436013"/>
            <a:ext cx="391441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Commuters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5380792" y="1735812"/>
            <a:ext cx="391441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ANC and reliability focused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5380792" y="2035612"/>
            <a:ext cx="3914418" cy="582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Consistency expectations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Price-insensitive to value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Travel recovery tailwind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9552980" y="1273612"/>
            <a:ext cx="4284940" cy="1718667"/>
          </a:xfrm>
          <a:prstGeom prst="roundRect">
            <a:avLst>
              <a:gd name="adj" fmla="val 4256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740" y="1273612"/>
            <a:ext cx="60960" cy="17186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761101" y="1436013"/>
            <a:ext cx="391441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Sound Enthusiasts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9761101" y="1735812"/>
            <a:ext cx="391441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Fidelity-driven buyers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9761101" y="2035612"/>
            <a:ext cx="3914418" cy="582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Lower volume, high influence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Drive brand perception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Review and recommendation impact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792361" y="2463930"/>
            <a:ext cx="13045678" cy="534114"/>
          </a:xfrm>
          <a:prstGeom prst="roundRect">
            <a:avLst>
              <a:gd name="adj" fmla="val 11572"/>
            </a:avLst>
          </a:prstGeom>
          <a:solidFill>
            <a:srgbClr val="1E0C41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22" y="2610377"/>
            <a:ext cx="229910" cy="18395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316593" y="2596090"/>
            <a:ext cx="12374285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Hybrid professionals and sound enthusiasts are key targets.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792361" y="3141158"/>
            <a:ext cx="2943225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Correlation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792361" y="3652174"/>
            <a:ext cx="1304567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35-54 demographic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shows strongest value indicators: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2021681" y="4958647"/>
            <a:ext cx="1809988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68%</a:t>
            </a:r>
            <a:endParaRPr lang="en-US" sz="285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085" y="4038889"/>
            <a:ext cx="2207419" cy="2207419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92361" y="6378467"/>
            <a:ext cx="4268986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Higher willingness to pay</a:t>
            </a:r>
            <a:endParaRPr lang="en-US" sz="1400" dirty="0"/>
          </a:p>
        </p:txBody>
      </p:sp>
      <p:sp>
        <p:nvSpPr>
          <p:cNvPr id="26" name="Text 19"/>
          <p:cNvSpPr/>
          <p:nvPr/>
        </p:nvSpPr>
        <p:spPr>
          <a:xfrm>
            <a:off x="6409968" y="4958647"/>
            <a:ext cx="1809988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47%</a:t>
            </a:r>
            <a:endParaRPr lang="en-US" sz="2850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372" y="4038889"/>
            <a:ext cx="2207419" cy="2207419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5180648" y="6378467"/>
            <a:ext cx="4268986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Lower price sensitivity</a:t>
            </a:r>
            <a:endParaRPr lang="en-US" sz="1400" dirty="0"/>
          </a:p>
        </p:txBody>
      </p:sp>
      <p:sp>
        <p:nvSpPr>
          <p:cNvPr id="29" name="Text 21"/>
          <p:cNvSpPr/>
          <p:nvPr/>
        </p:nvSpPr>
        <p:spPr>
          <a:xfrm>
            <a:off x="10798254" y="4958647"/>
            <a:ext cx="1809988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82%</a:t>
            </a:r>
            <a:endParaRPr lang="en-US" sz="2850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658" y="4038889"/>
            <a:ext cx="2207419" cy="2207419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9568934" y="6378467"/>
            <a:ext cx="4268986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Durability priority</a:t>
            </a:r>
            <a:endParaRPr lang="en-US" sz="1400" dirty="0"/>
          </a:p>
        </p:txBody>
      </p:sp>
      <p:sp>
        <p:nvSpPr>
          <p:cNvPr id="32" name="Text 23"/>
          <p:cNvSpPr/>
          <p:nvPr/>
        </p:nvSpPr>
        <p:spPr>
          <a:xfrm>
            <a:off x="792361" y="6728392"/>
            <a:ext cx="1304567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 supports targeting but doesn't define it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3787" y="618292"/>
            <a:ext cx="2223254" cy="427315"/>
          </a:xfrm>
          <a:prstGeom prst="roundRect">
            <a:avLst>
              <a:gd name="adj" fmla="val 17385"/>
            </a:avLst>
          </a:prstGeom>
          <a:noFill/>
          <a:ln w="7620">
            <a:solidFill>
              <a:srgbClr val="481C9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14043" y="692229"/>
            <a:ext cx="194274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COMPETITIVE ANALYSIS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73787" y="1131808"/>
            <a:ext cx="6895028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 Market Control</a:t>
            </a:r>
            <a:endParaRPr lang="en-US" sz="4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87" y="2145863"/>
            <a:ext cx="1779746" cy="17797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3787" y="4194929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Sony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73787" y="4669631"/>
            <a:ext cx="3068717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Technical audio leadership, industry-leading ANC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823" y="2145863"/>
            <a:ext cx="1779746" cy="1779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11823" y="4194929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Bose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4111823" y="4669631"/>
            <a:ext cx="3068717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Comfort engineering, noise cancellation trust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860" y="2145863"/>
            <a:ext cx="1779746" cy="177974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49860" y="4194929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Apple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7449860" y="4669631"/>
            <a:ext cx="3068717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Ecosystem integration, seamless user experience</a:t>
            </a:r>
            <a:endParaRPr lang="en-US" sz="17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896" y="2145863"/>
            <a:ext cx="1779746" cy="177974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87896" y="4194929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Sennheiser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10787896" y="4669631"/>
            <a:ext cx="3068717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Heritage sound credibility, audio purist appeal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1105376" y="5852874"/>
            <a:ext cx="12751237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audio is </a:t>
            </a:r>
            <a:r>
              <a:rPr lang="en-US" sz="17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expectation-driven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Trust and consistency outweigh novelty.</a:t>
            </a:r>
            <a:endParaRPr lang="en-US" sz="1700" dirty="0"/>
          </a:p>
        </p:txBody>
      </p:sp>
      <p:sp>
        <p:nvSpPr>
          <p:cNvPr id="18" name="Shape 12"/>
          <p:cNvSpPr/>
          <p:nvPr/>
        </p:nvSpPr>
        <p:spPr>
          <a:xfrm>
            <a:off x="773787" y="5610463"/>
            <a:ext cx="30480" cy="834033"/>
          </a:xfrm>
          <a:prstGeom prst="rect">
            <a:avLst/>
          </a:prstGeom>
          <a:solidFill>
            <a:srgbClr val="481C9E"/>
          </a:solidFill>
          <a:ln/>
        </p:spPr>
      </p:sp>
      <p:sp>
        <p:nvSpPr>
          <p:cNvPr id="19" name="Shape 13"/>
          <p:cNvSpPr/>
          <p:nvPr/>
        </p:nvSpPr>
        <p:spPr>
          <a:xfrm>
            <a:off x="773787" y="6686907"/>
            <a:ext cx="13082826" cy="924401"/>
          </a:xfrm>
          <a:prstGeom prst="roundRect">
            <a:avLst>
              <a:gd name="adj" fmla="val 10045"/>
            </a:avLst>
          </a:prstGeom>
          <a:solidFill>
            <a:srgbClr val="1E0C41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67" y="7005995"/>
            <a:ext cx="276344" cy="2209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92091" y="6957655"/>
            <a:ext cx="12143542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Beats must meet or exceed </a:t>
            </a:r>
            <a:r>
              <a:rPr lang="en-US" sz="170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established premium baselines</a:t>
            </a:r>
            <a:r>
              <a:rPr lang="en-US" sz="17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to compete credibly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5606"/>
            <a:ext cx="762047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Landscape &amp; Opportunity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809512"/>
            <a:ext cx="51880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Performance Matrix</a:t>
            </a: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31363"/>
            <a:ext cx="5513070" cy="199655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4327922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7945DE"/>
          </a:solidFill>
          <a:ln/>
        </p:spPr>
      </p:sp>
      <p:sp>
        <p:nvSpPr>
          <p:cNvPr id="6" name="Text 3"/>
          <p:cNvSpPr/>
          <p:nvPr/>
        </p:nvSpPr>
        <p:spPr>
          <a:xfrm>
            <a:off x="1013460" y="4327922"/>
            <a:ext cx="346234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Sony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2210157" y="4327922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9066E4"/>
          </a:solidFill>
          <a:ln/>
        </p:spPr>
      </p:sp>
      <p:sp>
        <p:nvSpPr>
          <p:cNvPr id="8" name="Text 5"/>
          <p:cNvSpPr/>
          <p:nvPr/>
        </p:nvSpPr>
        <p:spPr>
          <a:xfrm>
            <a:off x="2429828" y="4327922"/>
            <a:ext cx="350758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Bose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3626525" y="4327922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A887EA"/>
          </a:solidFill>
          <a:ln/>
        </p:spPr>
      </p:sp>
      <p:sp>
        <p:nvSpPr>
          <p:cNvPr id="10" name="Text 7"/>
          <p:cNvSpPr/>
          <p:nvPr/>
        </p:nvSpPr>
        <p:spPr>
          <a:xfrm>
            <a:off x="3846195" y="4327922"/>
            <a:ext cx="398026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Beats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042892" y="4327922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C0A7EF"/>
          </a:solidFill>
          <a:ln/>
        </p:spPr>
      </p:sp>
      <p:sp>
        <p:nvSpPr>
          <p:cNvPr id="12" name="Text 9"/>
          <p:cNvSpPr/>
          <p:nvPr/>
        </p:nvSpPr>
        <p:spPr>
          <a:xfrm>
            <a:off x="5262563" y="4327922"/>
            <a:ext cx="775216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Sennheiser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93790" y="4639151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D8C8F5"/>
          </a:solidFill>
          <a:ln/>
        </p:spPr>
      </p:sp>
      <p:sp>
        <p:nvSpPr>
          <p:cNvPr id="14" name="Text 11"/>
          <p:cNvSpPr/>
          <p:nvPr/>
        </p:nvSpPr>
        <p:spPr>
          <a:xfrm>
            <a:off x="1013460" y="4639151"/>
            <a:ext cx="396121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Apple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516416" y="1798439"/>
            <a:ext cx="6327815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radar chart compares leading competitors across five critical dimensions: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Sound Quality, Active Noise Cancellation (ANC), Comfort, Call Quality, and Reliability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using a standardized scale from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 (Fair) to 4 (Excellent)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516416" y="2978110"/>
            <a:ext cx="632781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insights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516416" y="3348038"/>
            <a:ext cx="6327815" cy="2159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Beats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demonstrates clear strengths in </a:t>
            </a: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Comfort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and </a:t>
            </a: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ANC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aligning well with its core lifestyle positioning.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Call Quality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represents a differentiating opportunity where Beats can outperform peers with focused improvement.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visualization provides an at-a-glance view of </a:t>
            </a: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relative strengths, trade-offs, and white-space opportunities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across the competitive set, informing product and positioning decisions.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793790" y="5520571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Beats Advantage</a:t>
            </a:r>
            <a:endParaRPr lang="en-US" sz="2500" dirty="0"/>
          </a:p>
        </p:txBody>
      </p:sp>
      <p:sp>
        <p:nvSpPr>
          <p:cNvPr id="19" name="Shape 16"/>
          <p:cNvSpPr/>
          <p:nvPr/>
        </p:nvSpPr>
        <p:spPr>
          <a:xfrm>
            <a:off x="793790" y="6084094"/>
            <a:ext cx="4273510" cy="1109782"/>
          </a:xfrm>
          <a:prstGeom prst="roundRect">
            <a:avLst>
              <a:gd name="adj" fmla="val 9887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6084094"/>
            <a:ext cx="91440" cy="1109782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043940" y="6265664"/>
            <a:ext cx="221289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Unwavering Reliability</a:t>
            </a:r>
            <a:endParaRPr lang="en-US" sz="1550" dirty="0"/>
          </a:p>
        </p:txBody>
      </p:sp>
      <p:sp>
        <p:nvSpPr>
          <p:cNvPr id="22" name="Text 18"/>
          <p:cNvSpPr/>
          <p:nvPr/>
        </p:nvSpPr>
        <p:spPr>
          <a:xfrm>
            <a:off x="1043940" y="6580346"/>
            <a:ext cx="3841790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Outperforming competitors by delivering consistent, dependable performance where others falter.</a:t>
            </a:r>
            <a:endParaRPr lang="en-US" sz="1250" dirty="0"/>
          </a:p>
        </p:txBody>
      </p:sp>
      <p:sp>
        <p:nvSpPr>
          <p:cNvPr id="23" name="Shape 19"/>
          <p:cNvSpPr/>
          <p:nvPr/>
        </p:nvSpPr>
        <p:spPr>
          <a:xfrm>
            <a:off x="5178385" y="6084094"/>
            <a:ext cx="4273510" cy="1109782"/>
          </a:xfrm>
          <a:prstGeom prst="roundRect">
            <a:avLst>
              <a:gd name="adj" fmla="val 9887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525" y="6084094"/>
            <a:ext cx="91440" cy="1109782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5428536" y="626566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Superior Call Clarity</a:t>
            </a:r>
            <a:endParaRPr lang="en-US" sz="1550" dirty="0"/>
          </a:p>
        </p:txBody>
      </p:sp>
      <p:sp>
        <p:nvSpPr>
          <p:cNvPr id="26" name="Text 21"/>
          <p:cNvSpPr/>
          <p:nvPr/>
        </p:nvSpPr>
        <p:spPr>
          <a:xfrm>
            <a:off x="5428536" y="6580346"/>
            <a:ext cx="3841790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Addressing a significant category-wide gap with best-in-class microphone technology and processing.</a:t>
            </a:r>
            <a:endParaRPr lang="en-US" sz="1250" dirty="0"/>
          </a:p>
        </p:txBody>
      </p:sp>
      <p:sp>
        <p:nvSpPr>
          <p:cNvPr id="27" name="Shape 22"/>
          <p:cNvSpPr/>
          <p:nvPr/>
        </p:nvSpPr>
        <p:spPr>
          <a:xfrm>
            <a:off x="9562981" y="6084094"/>
            <a:ext cx="4273510" cy="1109782"/>
          </a:xfrm>
          <a:prstGeom prst="roundRect">
            <a:avLst>
              <a:gd name="adj" fmla="val 9887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121" y="6084094"/>
            <a:ext cx="91440" cy="1109782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9813131" y="6265664"/>
            <a:ext cx="209228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Integration</a:t>
            </a:r>
            <a:endParaRPr lang="en-US" sz="1550" dirty="0"/>
          </a:p>
        </p:txBody>
      </p:sp>
      <p:sp>
        <p:nvSpPr>
          <p:cNvPr id="30" name="Text 24"/>
          <p:cNvSpPr/>
          <p:nvPr/>
        </p:nvSpPr>
        <p:spPr>
          <a:xfrm>
            <a:off x="9813131" y="6580346"/>
            <a:ext cx="3841790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Leveraging ecosystem strengths for effortless pairing and user experience across devices.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736163"/>
            <a:ext cx="53491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Response Strategy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19111" y="1194078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Market Insight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19111" y="1656636"/>
            <a:ext cx="7678579" cy="435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From the "Proportion of Positive, Neutral, and Negative Reviews by Brand" chart, a key insight is that </a:t>
            </a: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Panasonic 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and </a:t>
            </a: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Sennheiser 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face </a:t>
            </a: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higher negative sentiment 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compared to other brands.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219111" y="2257425"/>
            <a:ext cx="3673316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Expected Competitor Moves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11" y="2566988"/>
            <a:ext cx="680442" cy="8165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81111" y="2703076"/>
            <a:ext cx="2911316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Spec Upgrades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6981111" y="2994303"/>
            <a:ext cx="2911316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Incremental feature additions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111" y="3383518"/>
            <a:ext cx="680442" cy="8165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981111" y="3519607"/>
            <a:ext cx="2911316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Price Pressure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6981111" y="3810833"/>
            <a:ext cx="2911316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Promotional tactics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111" y="4200049"/>
            <a:ext cx="680442" cy="8165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81111" y="4336137"/>
            <a:ext cx="2911316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Line Extensions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6981111" y="4627364"/>
            <a:ext cx="2911316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Portfolio expansion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111" y="5016579"/>
            <a:ext cx="680442" cy="99893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981111" y="5152668"/>
            <a:ext cx="2911316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Market Saturation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6981111" y="5443895"/>
            <a:ext cx="2911316" cy="435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Increased competition in core segments</a:t>
            </a:r>
            <a:endParaRPr lang="en-US" sz="13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111" y="6015514"/>
            <a:ext cx="680442" cy="81653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6981111" y="6151602"/>
            <a:ext cx="2911316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Niche Targeting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6981111" y="6442829"/>
            <a:ext cx="2911316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Targeting specific user groups</a:t>
            </a:r>
            <a:endParaRPr lang="en-US" sz="1300" dirty="0"/>
          </a:p>
        </p:txBody>
      </p:sp>
      <p:sp>
        <p:nvSpPr>
          <p:cNvPr id="22" name="Text 14"/>
          <p:cNvSpPr/>
          <p:nvPr/>
        </p:nvSpPr>
        <p:spPr>
          <a:xfrm>
            <a:off x="10231993" y="2265521"/>
            <a:ext cx="2041446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Beats Defense Plan</a:t>
            </a:r>
            <a:endParaRPr lang="en-US" sz="1600" dirty="0"/>
          </a:p>
        </p:txBody>
      </p:sp>
      <p:sp>
        <p:nvSpPr>
          <p:cNvPr id="23" name="Shape 15"/>
          <p:cNvSpPr/>
          <p:nvPr/>
        </p:nvSpPr>
        <p:spPr>
          <a:xfrm>
            <a:off x="10231993" y="2612469"/>
            <a:ext cx="3673316" cy="1286232"/>
          </a:xfrm>
          <a:prstGeom prst="roundRect">
            <a:avLst>
              <a:gd name="adj" fmla="val 444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5702" y="2756178"/>
            <a:ext cx="408265" cy="408265"/>
          </a:xfrm>
          <a:prstGeom prst="rect">
            <a:avLst/>
          </a:prstGeom>
        </p:spPr>
      </p:pic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7978" y="2868335"/>
            <a:ext cx="183713" cy="183713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10375702" y="3246001"/>
            <a:ext cx="3385899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Sound Credibility</a:t>
            </a:r>
            <a:endParaRPr lang="en-US" sz="1300" dirty="0"/>
          </a:p>
        </p:txBody>
      </p:sp>
      <p:sp>
        <p:nvSpPr>
          <p:cNvPr id="27" name="Text 17"/>
          <p:cNvSpPr/>
          <p:nvPr/>
        </p:nvSpPr>
        <p:spPr>
          <a:xfrm>
            <a:off x="10375702" y="3537228"/>
            <a:ext cx="3385899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Disciplined positioning</a:t>
            </a:r>
            <a:endParaRPr lang="en-US" sz="1300" dirty="0"/>
          </a:p>
        </p:txBody>
      </p:sp>
      <p:sp>
        <p:nvSpPr>
          <p:cNvPr id="28" name="Shape 18"/>
          <p:cNvSpPr/>
          <p:nvPr/>
        </p:nvSpPr>
        <p:spPr>
          <a:xfrm>
            <a:off x="10231993" y="3980259"/>
            <a:ext cx="3673316" cy="1286232"/>
          </a:xfrm>
          <a:prstGeom prst="roundRect">
            <a:avLst>
              <a:gd name="adj" fmla="val 444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5702" y="4123968"/>
            <a:ext cx="408265" cy="408265"/>
          </a:xfrm>
          <a:prstGeom prst="rect">
            <a:avLst/>
          </a:prstGeom>
        </p:spPr>
      </p:pic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87978" y="4236125"/>
            <a:ext cx="183713" cy="183713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10375702" y="4613791"/>
            <a:ext cx="3385899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Messaging</a:t>
            </a:r>
            <a:endParaRPr lang="en-US" sz="1300" dirty="0"/>
          </a:p>
        </p:txBody>
      </p:sp>
      <p:sp>
        <p:nvSpPr>
          <p:cNvPr id="32" name="Text 20"/>
          <p:cNvSpPr/>
          <p:nvPr/>
        </p:nvSpPr>
        <p:spPr>
          <a:xfrm>
            <a:off x="10375702" y="4905018"/>
            <a:ext cx="3385899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Cross-channel consistency</a:t>
            </a:r>
            <a:endParaRPr lang="en-US" sz="1300" dirty="0"/>
          </a:p>
        </p:txBody>
      </p:sp>
      <p:sp>
        <p:nvSpPr>
          <p:cNvPr id="33" name="Shape 21"/>
          <p:cNvSpPr/>
          <p:nvPr/>
        </p:nvSpPr>
        <p:spPr>
          <a:xfrm>
            <a:off x="10231993" y="5348049"/>
            <a:ext cx="3673316" cy="1286232"/>
          </a:xfrm>
          <a:prstGeom prst="roundRect">
            <a:avLst>
              <a:gd name="adj" fmla="val 444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34" name="Image 1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5702" y="5491758"/>
            <a:ext cx="408265" cy="408265"/>
          </a:xfrm>
          <a:prstGeom prst="rect">
            <a:avLst/>
          </a:prstGeom>
        </p:spPr>
      </p:pic>
      <p:pic>
        <p:nvPicPr>
          <p:cNvPr id="35" name="Image 11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7978" y="5603915"/>
            <a:ext cx="183713" cy="183713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10375702" y="5981581"/>
            <a:ext cx="3385899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Controlled Launch</a:t>
            </a:r>
            <a:endParaRPr lang="en-US" sz="1300" dirty="0"/>
          </a:p>
        </p:txBody>
      </p:sp>
      <p:sp>
        <p:nvSpPr>
          <p:cNvPr id="37" name="Text 23"/>
          <p:cNvSpPr/>
          <p:nvPr/>
        </p:nvSpPr>
        <p:spPr>
          <a:xfrm>
            <a:off x="10375702" y="6272808"/>
            <a:ext cx="3385899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Perception protection</a:t>
            </a:r>
            <a:endParaRPr lang="en-US" sz="1300" dirty="0"/>
          </a:p>
        </p:txBody>
      </p:sp>
      <p:sp>
        <p:nvSpPr>
          <p:cNvPr id="38" name="Shape 24"/>
          <p:cNvSpPr/>
          <p:nvPr/>
        </p:nvSpPr>
        <p:spPr>
          <a:xfrm>
            <a:off x="6219111" y="7015639"/>
            <a:ext cx="7678579" cy="477679"/>
          </a:xfrm>
          <a:prstGeom prst="roundRect">
            <a:avLst>
              <a:gd name="adj" fmla="val 11966"/>
            </a:avLst>
          </a:prstGeom>
          <a:solidFill>
            <a:srgbClr val="1E0C41"/>
          </a:solidFill>
          <a:ln/>
        </p:spPr>
      </p:sp>
      <p:pic>
        <p:nvPicPr>
          <p:cNvPr id="39" name="Image 1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5199" y="7142321"/>
            <a:ext cx="212646" cy="170021"/>
          </a:xfrm>
          <a:prstGeom prst="rect">
            <a:avLst/>
          </a:prstGeom>
        </p:spPr>
      </p:pic>
      <p:sp>
        <p:nvSpPr>
          <p:cNvPr id="40" name="Text 25"/>
          <p:cNvSpPr/>
          <p:nvPr/>
        </p:nvSpPr>
        <p:spPr>
          <a:xfrm>
            <a:off x="6703933" y="7131129"/>
            <a:ext cx="699337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Strategy remains viable under competitive pressure through disciplined execution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817</Words>
  <Application>Microsoft Office PowerPoint</Application>
  <PresentationFormat>Custom</PresentationFormat>
  <Paragraphs>162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</vt:lpstr>
      <vt:lpstr>Arial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deepak reddy</cp:lastModifiedBy>
  <cp:revision>2</cp:revision>
  <dcterms:created xsi:type="dcterms:W3CDTF">2026-02-03T02:56:16Z</dcterms:created>
  <dcterms:modified xsi:type="dcterms:W3CDTF">2026-02-10T18:16:46Z</dcterms:modified>
</cp:coreProperties>
</file>